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67" r:id="rId5"/>
    <p:sldId id="269" r:id="rId6"/>
    <p:sldId id="268" r:id="rId7"/>
    <p:sldId id="270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B470"/>
    <a:srgbClr val="2A625E"/>
    <a:srgbClr val="3EB472"/>
    <a:srgbClr val="80C767"/>
    <a:srgbClr val="95C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8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baseline="0"/>
              <a:t>Бюджет 2020</a:t>
            </a:r>
            <a:endParaRPr lang="ru-RU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3AB47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Благотворительные пожертвования</c:v>
                </c:pt>
                <c:pt idx="1">
                  <c:v>Собственный вклад</c:v>
                </c:pt>
                <c:pt idx="2">
                  <c:v>Вклад некомерческого сектора</c:v>
                </c:pt>
                <c:pt idx="3">
                  <c:v>Труд добровольцев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</c:v>
                </c:pt>
                <c:pt idx="1">
                  <c:v>7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52-4947-B123-37FFAE6BE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68073200"/>
        <c:axId val="468074512"/>
      </c:barChart>
      <c:catAx>
        <c:axId val="4680732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68074512"/>
        <c:crosses val="autoZero"/>
        <c:auto val="1"/>
        <c:lblAlgn val="ctr"/>
        <c:lblOffset val="100"/>
        <c:noMultiLvlLbl val="0"/>
      </c:catAx>
      <c:valAx>
        <c:axId val="468074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8073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5637F-500E-4D5D-B3A6-C74F807C6A06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37C1A-62C3-4ADA-940D-7ED0763E3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763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37C1A-62C3-4ADA-940D-7ED0763E314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592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37C1A-62C3-4ADA-940D-7ED0763E314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342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37C1A-62C3-4ADA-940D-7ED0763E314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283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37C1A-62C3-4ADA-940D-7ED0763E314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800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37C1A-62C3-4ADA-940D-7ED0763E314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9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84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874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7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90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89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315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913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4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068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23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26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B0B00-A5C6-4E2A-A259-ED8FC9B15585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5741B-CAB6-494F-B8C6-734487099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63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4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vk.com/public178162286" TargetMode="External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vk.com/public178162286" TargetMode="External"/><Relationship Id="rId3" Type="http://schemas.openxmlformats.org/officeDocument/2006/relationships/hyperlink" Target="https://vk.com/kurgan_dressirovka" TargetMode="External"/><Relationship Id="rId7" Type="http://schemas.openxmlformats.org/officeDocument/2006/relationships/hyperlink" Target="http://vk.com/diabet_4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openworld45" TargetMode="External"/><Relationship Id="rId5" Type="http://schemas.openxmlformats.org/officeDocument/2006/relationships/hyperlink" Target="https://vk.com/kurganvog45" TargetMode="External"/><Relationship Id="rId4" Type="http://schemas.openxmlformats.org/officeDocument/2006/relationships/hyperlink" Target="http://vk.com/nkoarsik" TargetMode="External"/><Relationship Id="rId9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5.png"/><Relationship Id="rId7" Type="http://schemas.openxmlformats.org/officeDocument/2006/relationships/image" Target="../media/image50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g"/><Relationship Id="rId4" Type="http://schemas.openxmlformats.org/officeDocument/2006/relationships/image" Target="../media/image47.jpg"/><Relationship Id="rId9" Type="http://schemas.openxmlformats.org/officeDocument/2006/relationships/image" Target="../media/image5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32F8DB-E30D-4B72-8869-0A0DAB6F3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1400"/>
            <a:ext cx="9144000" cy="23876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87848B-B34C-420E-B644-32D198BAC7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Oblozhka2">
            <a:extLst>
              <a:ext uri="{FF2B5EF4-FFF2-40B4-BE49-F238E27FC236}">
                <a16:creationId xmlns:a16="http://schemas.microsoft.com/office/drawing/2014/main" id="{3D396D05-9F3D-4379-94C0-BBF013370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9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EB47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675DF9-F2BA-4ECC-9426-AD6797DD8565}"/>
              </a:ext>
            </a:extLst>
          </p:cNvPr>
          <p:cNvSpPr txBox="1"/>
          <p:nvPr/>
        </p:nvSpPr>
        <p:spPr>
          <a:xfrm>
            <a:off x="1934847" y="4470400"/>
            <a:ext cx="676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ГОДОВОЙ ОТЧЕТ 2020</a:t>
            </a:r>
          </a:p>
        </p:txBody>
      </p:sp>
      <p:pic>
        <p:nvPicPr>
          <p:cNvPr id="1028" name="Picture 4" descr="https://sun9-4.userapi.com/impg/7IBzY8bVSJT15H7ekKQcCnvLAefw_ynGcN5GBA/dEkvt10K-hw.jpg?size=957x638&amp;quality=96&amp;sign=8f335606e9abdfab90cf5c57c57ee911&amp;type=album">
            <a:extLst>
              <a:ext uri="{FF2B5EF4-FFF2-40B4-BE49-F238E27FC236}">
                <a16:creationId xmlns:a16="http://schemas.microsoft.com/office/drawing/2014/main" id="{9827DE66-FE91-46B6-A759-1D555A493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847" y="520279"/>
            <a:ext cx="5640064" cy="37600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AF1C43-CDCE-41E1-B64F-8B5C8390CCB8}"/>
              </a:ext>
            </a:extLst>
          </p:cNvPr>
          <p:cNvSpPr txBox="1"/>
          <p:nvPr/>
        </p:nvSpPr>
        <p:spPr>
          <a:xfrm>
            <a:off x="1" y="5148684"/>
            <a:ext cx="9143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Курганская региональная общественная организация по содействию укрепления роли семьи в обществе и поддержке детей и молодежи «Планета 7Я» </a:t>
            </a:r>
          </a:p>
        </p:txBody>
      </p:sp>
    </p:spTree>
    <p:extLst>
      <p:ext uri="{BB962C8B-B14F-4D97-AF65-F5344CB8AC3E}">
        <p14:creationId xmlns:p14="http://schemas.microsoft.com/office/powerpoint/2010/main" val="1330378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954B3D-C882-4F03-8824-77D6D8F19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553" y="0"/>
            <a:ext cx="5873495" cy="6285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9E9139-2EBB-4384-ABD2-6664AE2C6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2" y="3975788"/>
            <a:ext cx="2809524" cy="2190476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B8B7E273-5837-49CF-8977-3C0E64F26993}"/>
              </a:ext>
            </a:extLst>
          </p:cNvPr>
          <p:cNvSpPr/>
          <p:nvPr/>
        </p:nvSpPr>
        <p:spPr>
          <a:xfrm rot="548258">
            <a:off x="2826989" y="530397"/>
            <a:ext cx="6300895" cy="4859238"/>
          </a:xfrm>
          <a:prstGeom prst="cloudCallout">
            <a:avLst/>
          </a:prstGeom>
          <a:solidFill>
            <a:srgbClr val="3AB47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Arial Black" panose="020B0A04020102020204" pitchFamily="34" charset="0"/>
            </a:endParaRPr>
          </a:p>
          <a:p>
            <a:pPr algn="ctr"/>
            <a:r>
              <a:rPr lang="ru-RU" sz="1600" dirty="0">
                <a:latin typeface="Arial Black" panose="020B0A04020102020204" pitchFamily="34" charset="0"/>
              </a:rPr>
              <a:t>Дорогие друзья, партнёры, сторонники и единомышленники!</a:t>
            </a:r>
            <a:br>
              <a:rPr lang="ru-RU" sz="1600" dirty="0">
                <a:latin typeface="Arial Black" panose="020B0A04020102020204" pitchFamily="34" charset="0"/>
              </a:rPr>
            </a:br>
            <a:r>
              <a:rPr lang="ru-RU" sz="1600" dirty="0">
                <a:latin typeface="Arial Black" panose="020B0A04020102020204" pitchFamily="34" charset="0"/>
              </a:rPr>
              <a:t>Представляем вам наш отчет за 2020 год! Этот год был непростым для всех и нужно было перестроиться, чтобы продолжать свою деятельность в этих непростых условиях. Несмотря на это, мы хотим поделиться с вами позитивными моментами, которые нам удались в этом году. Мы продолжаем работу и очень благодарны всем, кто нас в этом поддерживает!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B9F8FF-CB72-4132-8297-FF84AF4503FD}"/>
              </a:ext>
            </a:extLst>
          </p:cNvPr>
          <p:cNvSpPr txBox="1"/>
          <p:nvPr/>
        </p:nvSpPr>
        <p:spPr>
          <a:xfrm>
            <a:off x="109843" y="6289252"/>
            <a:ext cx="4742571" cy="507831"/>
          </a:xfrm>
          <a:prstGeom prst="rect">
            <a:avLst/>
          </a:prstGeom>
          <a:solidFill>
            <a:srgbClr val="3EB472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  <a:latin typeface="Arial Black" panose="020B0A04020102020204" pitchFamily="34" charset="0"/>
              </a:rPr>
              <a:t>РУКОВОДИТЕЛЬ ОРГАНИЗАЦИИ </a:t>
            </a:r>
          </a:p>
          <a:p>
            <a:r>
              <a:rPr lang="ru-RU" sz="900" dirty="0">
                <a:solidFill>
                  <a:schemeClr val="bg1"/>
                </a:solidFill>
                <a:latin typeface="Arial Black" panose="020B0A04020102020204" pitchFamily="34" charset="0"/>
              </a:rPr>
              <a:t> НОВИКОВА ЕЛЕНА МЕНЕХАНОВНА- СПЕЦИАЛИСТ ПО СОЦИАЛЬНОЙ         </a:t>
            </a:r>
          </a:p>
          <a:p>
            <a:r>
              <a:rPr lang="ru-RU" sz="900" dirty="0">
                <a:solidFill>
                  <a:schemeClr val="bg1"/>
                </a:solidFill>
                <a:latin typeface="Arial Black" panose="020B0A04020102020204" pitchFamily="34" charset="0"/>
              </a:rPr>
              <a:t> РАБОТЕ, МНОГОДЕТНАЯ МАМА</a:t>
            </a:r>
          </a:p>
        </p:txBody>
      </p:sp>
    </p:spTree>
    <p:extLst>
      <p:ext uri="{BB962C8B-B14F-4D97-AF65-F5344CB8AC3E}">
        <p14:creationId xmlns:p14="http://schemas.microsoft.com/office/powerpoint/2010/main" val="58817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25" y="338524"/>
            <a:ext cx="676190" cy="6180952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3FB98C3E-EC5B-4C52-8190-91536E515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353" y="117157"/>
            <a:ext cx="4340225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Миссия организации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49191587-BF36-407C-B9AC-B037D46E0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150" y="708152"/>
            <a:ext cx="6673658" cy="784830"/>
          </a:xfrm>
          <a:prstGeom prst="rect">
            <a:avLst/>
          </a:prstGeom>
          <a:solidFill>
            <a:srgbClr val="3EB472"/>
          </a:solidFill>
          <a:ln>
            <a:solidFill>
              <a:schemeClr val="bg1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ru-RU" altLang="ru-RU" sz="1200" dirty="0"/>
              <a:t>СОЦИАЛЬНАЯ ПОДДЕРЖКА И УЛУЧШЕНИЕ КАЧЕСТВА ЖИЗНИ СЕМЕЙ, ВОСПИТЫВАЮЩИХ ДЕТЕЙ С ОСОБЕННОСТЯМИ РАЗВИТИЯ, ТАКЖЕ МНОГОДЕТНЫХ  И ПРИЕМНЫХ СЕМЕЙ. </a:t>
            </a:r>
          </a:p>
          <a:p>
            <a:endParaRPr lang="ru-RU" altLang="ru-RU" dirty="0"/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04B98EFD-5A76-4AE8-9D04-4FD1DA13C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353" y="1955905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Задачи организации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4152D3F9-CD4F-4DA2-8B4E-C6518E1D8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149" y="2854154"/>
            <a:ext cx="6673659" cy="3364511"/>
          </a:xfrm>
          <a:prstGeom prst="rect">
            <a:avLst/>
          </a:prstGeom>
          <a:solidFill>
            <a:srgbClr val="3EB472"/>
          </a:solidFill>
          <a:ln w="25400" algn="ctr">
            <a:solidFill>
              <a:schemeClr val="bg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ru-RU" altLang="ru-RU" dirty="0"/>
              <a:t>- содействие повышению престижа и роли семьи в обществе</a:t>
            </a:r>
          </a:p>
          <a:p>
            <a:pPr>
              <a:lnSpc>
                <a:spcPct val="200000"/>
              </a:lnSpc>
            </a:pPr>
            <a:r>
              <a:rPr lang="ru-RU" altLang="ru-RU" dirty="0"/>
              <a:t>-содействие защите детства, материнства и отцовства</a:t>
            </a:r>
          </a:p>
          <a:p>
            <a:pPr>
              <a:lnSpc>
                <a:spcPct val="200000"/>
              </a:lnSpc>
            </a:pPr>
            <a:r>
              <a:rPr lang="ru-RU" altLang="ru-RU" dirty="0"/>
              <a:t>-активное участие в инновационной деятельности государственных учреждений и неправительственных организаций, работающих с семьей</a:t>
            </a:r>
          </a:p>
          <a:p>
            <a:pPr>
              <a:lnSpc>
                <a:spcPct val="200000"/>
              </a:lnSpc>
            </a:pPr>
            <a:r>
              <a:rPr lang="ru-RU" altLang="ru-RU" dirty="0"/>
              <a:t>-укрепление семейного воспитания на основе национальных и духовно-нравственных ценностей</a:t>
            </a:r>
          </a:p>
          <a:p>
            <a:pPr>
              <a:lnSpc>
                <a:spcPct val="200000"/>
              </a:lnSpc>
            </a:pPr>
            <a:r>
              <a:rPr lang="ru-RU" altLang="ru-RU" dirty="0"/>
              <a:t>-благотворительная деятельность, а также деятельность в области содействия благотворительности и добровольчества</a:t>
            </a:r>
          </a:p>
          <a:p>
            <a:pPr>
              <a:lnSpc>
                <a:spcPct val="200000"/>
              </a:lnSpc>
            </a:pPr>
            <a:r>
              <a:rPr lang="ru-RU" altLang="ru-RU" dirty="0"/>
              <a:t>-содействие в решении проблем детей-инвалидов и их семей</a:t>
            </a:r>
          </a:p>
        </p:txBody>
      </p:sp>
    </p:spTree>
    <p:extLst>
      <p:ext uri="{BB962C8B-B14F-4D97-AF65-F5344CB8AC3E}">
        <p14:creationId xmlns:p14="http://schemas.microsoft.com/office/powerpoint/2010/main" val="3525734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18" y="338524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739" y="179903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Наша команда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ACFB351-34E2-4860-AAD3-007B2341DD61}"/>
              </a:ext>
            </a:extLst>
          </p:cNvPr>
          <p:cNvGrpSpPr/>
          <p:nvPr/>
        </p:nvGrpSpPr>
        <p:grpSpPr>
          <a:xfrm>
            <a:off x="1103387" y="487848"/>
            <a:ext cx="2061838" cy="2834072"/>
            <a:chOff x="1158137" y="771365"/>
            <a:chExt cx="2061838" cy="283407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6DEDB59-6EC6-46D9-A668-0332E9324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8137" y="1175657"/>
              <a:ext cx="1645870" cy="242978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E09C2024-87E5-4D0B-BCA0-BBF0486D3D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38" t="18073" r="70217" b="32514"/>
            <a:stretch/>
          </p:blipFill>
          <p:spPr>
            <a:xfrm>
              <a:off x="1447158" y="771365"/>
              <a:ext cx="1772817" cy="2593911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857B12-94BA-466C-BEB0-726E7E4F4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027" y="319268"/>
            <a:ext cx="2374312" cy="19507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ECCFC77-5FA6-425B-B85C-F360A4F5ED12}"/>
              </a:ext>
            </a:extLst>
          </p:cNvPr>
          <p:cNvSpPr txBox="1"/>
          <p:nvPr/>
        </p:nvSpPr>
        <p:spPr>
          <a:xfrm>
            <a:off x="4078415" y="1388299"/>
            <a:ext cx="1556293" cy="646331"/>
          </a:xfrm>
          <a:prstGeom prst="rect">
            <a:avLst/>
          </a:prstGeom>
          <a:solidFill>
            <a:srgbClr val="3AB47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Сергей Мартин  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специалист, администратор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63CB6C-1BEB-4240-8ECF-4AD697EF0DA5}"/>
              </a:ext>
            </a:extLst>
          </p:cNvPr>
          <p:cNvSpPr txBox="1"/>
          <p:nvPr/>
        </p:nvSpPr>
        <p:spPr>
          <a:xfrm>
            <a:off x="4419600" y="2722535"/>
            <a:ext cx="1874263" cy="461665"/>
          </a:xfrm>
          <a:prstGeom prst="rect">
            <a:avLst/>
          </a:prstGeom>
          <a:solidFill>
            <a:srgbClr val="3AB4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Ольга Юровских 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дизайнер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CBB9ED-963D-44D1-9E7F-AB04ECBF58CE}"/>
              </a:ext>
            </a:extLst>
          </p:cNvPr>
          <p:cNvSpPr txBox="1"/>
          <p:nvPr/>
        </p:nvSpPr>
        <p:spPr>
          <a:xfrm>
            <a:off x="3811485" y="4207326"/>
            <a:ext cx="2185786" cy="738664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2A2A2A"/>
                </a:solidFill>
                <a:effectLst/>
                <a:latin typeface="FreeSetWebLight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Горячева Татьяна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учредитель организации, фандрайзер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954FB03C-517E-4EA8-B25D-B7F1E03AD7A8}"/>
              </a:ext>
            </a:extLst>
          </p:cNvPr>
          <p:cNvGrpSpPr/>
          <p:nvPr/>
        </p:nvGrpSpPr>
        <p:grpSpPr>
          <a:xfrm>
            <a:off x="1419328" y="4017585"/>
            <a:ext cx="2034918" cy="2127066"/>
            <a:chOff x="2333566" y="3492725"/>
            <a:chExt cx="2034918" cy="2127066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6CEC286-263D-4739-8D18-498B57765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3566" y="3882280"/>
              <a:ext cx="1646063" cy="1737511"/>
            </a:xfrm>
            <a:prstGeom prst="rect">
              <a:avLst/>
            </a:prstGeom>
          </p:spPr>
        </p:pic>
        <p:pic>
          <p:nvPicPr>
            <p:cNvPr id="20" name="Рисунок 19" descr="Изображение выглядит как человек, внутренний&#10;&#10;Автоматически созданное описание">
              <a:extLst>
                <a:ext uri="{FF2B5EF4-FFF2-40B4-BE49-F238E27FC236}">
                  <a16:creationId xmlns:a16="http://schemas.microsoft.com/office/drawing/2014/main" id="{0879D82C-C4F6-4047-ACB1-BE4A02F3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891" y="3492725"/>
              <a:ext cx="1770593" cy="1691499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0AAA0E3-D1BB-454D-8C63-AA7B55EF5D24}"/>
              </a:ext>
            </a:extLst>
          </p:cNvPr>
          <p:cNvSpPr txBox="1"/>
          <p:nvPr/>
        </p:nvSpPr>
        <p:spPr>
          <a:xfrm>
            <a:off x="4716208" y="6156391"/>
            <a:ext cx="1646063" cy="461665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Новикова Лилия 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редактор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38AC017-8F18-4522-A895-5F82023DFB1B}"/>
              </a:ext>
            </a:extLst>
          </p:cNvPr>
          <p:cNvGrpSpPr/>
          <p:nvPr/>
        </p:nvGrpSpPr>
        <p:grpSpPr>
          <a:xfrm>
            <a:off x="6773192" y="3993503"/>
            <a:ext cx="2091565" cy="2331955"/>
            <a:chOff x="6773192" y="3993503"/>
            <a:chExt cx="2091565" cy="2331955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A79A1DE-6E57-4D7C-8086-23C349688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18694" y="4587947"/>
              <a:ext cx="1646063" cy="1737511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006C2BB-BA4A-4148-8EDD-D6738BD759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0212" t="23211" r="26088" b="46729"/>
            <a:stretch/>
          </p:blipFill>
          <p:spPr>
            <a:xfrm>
              <a:off x="6773192" y="3993503"/>
              <a:ext cx="1902960" cy="2061520"/>
            </a:xfrm>
            <a:prstGeom prst="rect">
              <a:avLst/>
            </a:prstGeom>
          </p:spPr>
        </p:pic>
      </p:grp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B44D6170-BD9A-4C22-A2DF-16F468991CBB}"/>
              </a:ext>
            </a:extLst>
          </p:cNvPr>
          <p:cNvSpPr/>
          <p:nvPr/>
        </p:nvSpPr>
        <p:spPr>
          <a:xfrm>
            <a:off x="3265714" y="1431302"/>
            <a:ext cx="662474" cy="397202"/>
          </a:xfrm>
          <a:prstGeom prst="rightArrow">
            <a:avLst/>
          </a:prstGeom>
          <a:solidFill>
            <a:srgbClr val="3AB4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E76320EF-47E9-40FB-B8E2-1822C5B5873D}"/>
              </a:ext>
            </a:extLst>
          </p:cNvPr>
          <p:cNvSpPr/>
          <p:nvPr/>
        </p:nvSpPr>
        <p:spPr>
          <a:xfrm rot="9201529">
            <a:off x="6738786" y="2475491"/>
            <a:ext cx="772965" cy="411437"/>
          </a:xfrm>
          <a:prstGeom prst="rightArrow">
            <a:avLst/>
          </a:prstGeom>
          <a:solidFill>
            <a:srgbClr val="3AB4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право 23">
            <a:extLst>
              <a:ext uri="{FF2B5EF4-FFF2-40B4-BE49-F238E27FC236}">
                <a16:creationId xmlns:a16="http://schemas.microsoft.com/office/drawing/2014/main" id="{778F5644-32EA-4544-B2BE-35C70C53D8B8}"/>
              </a:ext>
            </a:extLst>
          </p:cNvPr>
          <p:cNvSpPr/>
          <p:nvPr/>
        </p:nvSpPr>
        <p:spPr>
          <a:xfrm rot="19238154">
            <a:off x="3497042" y="5239165"/>
            <a:ext cx="772965" cy="411437"/>
          </a:xfrm>
          <a:prstGeom prst="rightArrow">
            <a:avLst/>
          </a:prstGeom>
          <a:solidFill>
            <a:srgbClr val="3AB4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E3F43ACC-0E42-4D13-9FCB-C43643950146}"/>
              </a:ext>
            </a:extLst>
          </p:cNvPr>
          <p:cNvSpPr/>
          <p:nvPr/>
        </p:nvSpPr>
        <p:spPr>
          <a:xfrm rot="8114489">
            <a:off x="5975789" y="5478458"/>
            <a:ext cx="772965" cy="411437"/>
          </a:xfrm>
          <a:prstGeom prst="rightArrow">
            <a:avLst/>
          </a:prstGeom>
          <a:solidFill>
            <a:srgbClr val="3AB4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444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28" y="308813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9200" y="605477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2A625E"/>
                </a:solidFill>
                <a:latin typeface="Arial" panose="020B0604020202020204" pitchFamily="34" charset="0"/>
              </a:rPr>
              <a:t>Мастера рукоделия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AF81A6-1A58-40FC-95DF-3D51C7A03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889" y="334526"/>
            <a:ext cx="2151886" cy="1785269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75BCCD3-CCF0-4E98-8DF0-6D09ED2547A0}"/>
              </a:ext>
            </a:extLst>
          </p:cNvPr>
          <p:cNvGrpSpPr/>
          <p:nvPr/>
        </p:nvGrpSpPr>
        <p:grpSpPr>
          <a:xfrm>
            <a:off x="509281" y="509807"/>
            <a:ext cx="1784460" cy="1704856"/>
            <a:chOff x="2939733" y="2578485"/>
            <a:chExt cx="2500014" cy="2140628"/>
          </a:xfrm>
        </p:grpSpPr>
        <p:sp>
          <p:nvSpPr>
            <p:cNvPr id="10" name="AutoShape 4" descr="https://sun9-61.userapi.com/impg/w5BIRbQ3Jn3YEhTOEBSUzIHguAVCoff8Zp3tSw/p5M2gnAyDpc.jpg?size=2560x1708&amp;quality=96&amp;sign=f79d2079a3ed887b537fd61c213b4f79&amp;type=album">
              <a:extLst>
                <a:ext uri="{FF2B5EF4-FFF2-40B4-BE49-F238E27FC236}">
                  <a16:creationId xmlns:a16="http://schemas.microsoft.com/office/drawing/2014/main" id="{C10AFB19-C5C2-403C-8D4F-28FB47E0C8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6DEDB59-6EC6-46D9-A668-0332E9324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9733" y="2841402"/>
              <a:ext cx="1784667" cy="1877711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DFAE7BE-BCF5-4004-A3BB-1E8F0175E5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534" t="11807" r="28177" b="44466"/>
            <a:stretch/>
          </p:blipFill>
          <p:spPr>
            <a:xfrm>
              <a:off x="3200400" y="2578485"/>
              <a:ext cx="2239347" cy="2030837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147EDAD-F043-40CB-AACE-7E8B84CAF949}"/>
              </a:ext>
            </a:extLst>
          </p:cNvPr>
          <p:cNvGrpSpPr/>
          <p:nvPr/>
        </p:nvGrpSpPr>
        <p:grpSpPr>
          <a:xfrm>
            <a:off x="1640272" y="3046770"/>
            <a:ext cx="1873101" cy="2072879"/>
            <a:chOff x="240182" y="3983032"/>
            <a:chExt cx="2258610" cy="2540596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12BE394-9121-4221-87A0-D2E988147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0182" y="3983032"/>
              <a:ext cx="1786283" cy="217199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85AE95D-63BA-4792-A958-B19CA0390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0317" y="4125662"/>
              <a:ext cx="1798475" cy="2397966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74B3DDF-EB9E-473E-9D27-780C2E9DF329}"/>
              </a:ext>
            </a:extLst>
          </p:cNvPr>
          <p:cNvGrpSpPr/>
          <p:nvPr/>
        </p:nvGrpSpPr>
        <p:grpSpPr>
          <a:xfrm>
            <a:off x="4606687" y="3104955"/>
            <a:ext cx="1744211" cy="2072879"/>
            <a:chOff x="4477018" y="4328564"/>
            <a:chExt cx="2148589" cy="251717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7AC74C7-60AC-4919-BF19-E4E7D9D4B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77018" y="4328564"/>
              <a:ext cx="1859279" cy="224951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9B21E659-2CBA-4BC2-A0DB-7EBE642B65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7769" t="14204" r="26139" b="17972"/>
            <a:stretch/>
          </p:blipFill>
          <p:spPr>
            <a:xfrm>
              <a:off x="4746745" y="4491498"/>
              <a:ext cx="1878862" cy="2354243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862912E-6E39-4F26-AB26-D47E9291D4F2}"/>
              </a:ext>
            </a:extLst>
          </p:cNvPr>
          <p:cNvSpPr txBox="1"/>
          <p:nvPr/>
        </p:nvSpPr>
        <p:spPr>
          <a:xfrm>
            <a:off x="5047388" y="5393660"/>
            <a:ext cx="1963174" cy="338554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Елена Чебыкина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FC8339-C4D1-4BA8-8BF0-2BCA7EB1BFF5}"/>
              </a:ext>
            </a:extLst>
          </p:cNvPr>
          <p:cNvSpPr txBox="1"/>
          <p:nvPr/>
        </p:nvSpPr>
        <p:spPr>
          <a:xfrm>
            <a:off x="1969543" y="2241522"/>
            <a:ext cx="1821162" cy="338554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Инна Борисова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0C5841-31B7-4156-86F0-7F34A202A220}"/>
              </a:ext>
            </a:extLst>
          </p:cNvPr>
          <p:cNvSpPr txBox="1"/>
          <p:nvPr/>
        </p:nvSpPr>
        <p:spPr>
          <a:xfrm>
            <a:off x="1969543" y="5371195"/>
            <a:ext cx="1963174" cy="338554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Ульяна Юровских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6C7FC8-AF46-4220-83FA-3CBCF21EC1DF}"/>
              </a:ext>
            </a:extLst>
          </p:cNvPr>
          <p:cNvSpPr txBox="1"/>
          <p:nvPr/>
        </p:nvSpPr>
        <p:spPr>
          <a:xfrm>
            <a:off x="5010302" y="2241522"/>
            <a:ext cx="1963174" cy="369332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Светлана Усачева</a:t>
            </a:r>
          </a:p>
        </p:txBody>
      </p:sp>
    </p:spTree>
    <p:extLst>
      <p:ext uri="{BB962C8B-B14F-4D97-AF65-F5344CB8AC3E}">
        <p14:creationId xmlns:p14="http://schemas.microsoft.com/office/powerpoint/2010/main" val="1451141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28" y="308813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4269" y="471276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2A625E"/>
                </a:solidFill>
                <a:latin typeface="Arial" panose="020B0604020202020204" pitchFamily="34" charset="0"/>
              </a:rPr>
              <a:t>Координаторы программ и мероприятий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31FAACD-E818-412F-A242-0FB041258326}"/>
              </a:ext>
            </a:extLst>
          </p:cNvPr>
          <p:cNvGrpSpPr/>
          <p:nvPr/>
        </p:nvGrpSpPr>
        <p:grpSpPr>
          <a:xfrm>
            <a:off x="3265885" y="2292467"/>
            <a:ext cx="1894604" cy="2273066"/>
            <a:chOff x="526207" y="1411132"/>
            <a:chExt cx="1894604" cy="2273066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6DEDB59-6EC6-46D9-A668-0332E9324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6207" y="1882910"/>
              <a:ext cx="1784667" cy="1801288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человек, в позе&#10;&#10;Автоматически созданное описание">
              <a:extLst>
                <a:ext uri="{FF2B5EF4-FFF2-40B4-BE49-F238E27FC236}">
                  <a16:creationId xmlns:a16="http://schemas.microsoft.com/office/drawing/2014/main" id="{C1B2D33E-6C6D-4238-A055-E24C7506E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775" y="1411132"/>
              <a:ext cx="1704036" cy="196762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9D592C1-EB12-4D65-9B94-D269F2B3716D}"/>
              </a:ext>
            </a:extLst>
          </p:cNvPr>
          <p:cNvSpPr txBox="1"/>
          <p:nvPr/>
        </p:nvSpPr>
        <p:spPr>
          <a:xfrm>
            <a:off x="5707635" y="3753321"/>
            <a:ext cx="2158171" cy="369332"/>
          </a:xfrm>
          <a:prstGeom prst="rect">
            <a:avLst/>
          </a:prstGeom>
          <a:solidFill>
            <a:srgbClr val="3AB4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Дина Мартин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CF76EC-50D3-4C17-9FD7-EF58AABB5C58}"/>
              </a:ext>
            </a:extLst>
          </p:cNvPr>
          <p:cNvSpPr txBox="1"/>
          <p:nvPr/>
        </p:nvSpPr>
        <p:spPr>
          <a:xfrm>
            <a:off x="175911" y="3882325"/>
            <a:ext cx="2324694" cy="338554"/>
          </a:xfrm>
          <a:prstGeom prst="rect">
            <a:avLst/>
          </a:prstGeom>
          <a:solidFill>
            <a:srgbClr val="3AB47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600" dirty="0"/>
              <a:t>Екатерина Чебыкина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302927-708F-49DC-87E5-FC39F8FFB541}"/>
              </a:ext>
            </a:extLst>
          </p:cNvPr>
          <p:cNvSpPr txBox="1"/>
          <p:nvPr/>
        </p:nvSpPr>
        <p:spPr>
          <a:xfrm>
            <a:off x="2810220" y="4701744"/>
            <a:ext cx="2695995" cy="584775"/>
          </a:xfrm>
          <a:prstGeom prst="rect">
            <a:avLst/>
          </a:prstGeom>
          <a:solidFill>
            <a:srgbClr val="3AB47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600" dirty="0"/>
              <a:t>Наталья Юровских</a:t>
            </a:r>
          </a:p>
          <a:p>
            <a:r>
              <a:rPr lang="ru-RU" sz="1600" dirty="0"/>
              <a:t> учредитель организации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0548EBD3-C461-4036-940D-DF7528B5285A}"/>
              </a:ext>
            </a:extLst>
          </p:cNvPr>
          <p:cNvGrpSpPr/>
          <p:nvPr/>
        </p:nvGrpSpPr>
        <p:grpSpPr>
          <a:xfrm>
            <a:off x="5685015" y="1490104"/>
            <a:ext cx="2165595" cy="2054530"/>
            <a:chOff x="4644758" y="1609772"/>
            <a:chExt cx="2165595" cy="2054530"/>
          </a:xfrm>
        </p:grpSpPr>
        <p:sp>
          <p:nvSpPr>
            <p:cNvPr id="10" name="AutoShape 4" descr="https://sun9-61.userapi.com/impg/w5BIRbQ3Jn3YEhTOEBSUzIHguAVCoff8Zp3tSw/p5M2gnAyDpc.jpg?size=2560x1708&amp;quality=96&amp;sign=f79d2079a3ed887b537fd61c213b4f79&amp;type=album">
              <a:extLst>
                <a:ext uri="{FF2B5EF4-FFF2-40B4-BE49-F238E27FC236}">
                  <a16:creationId xmlns:a16="http://schemas.microsoft.com/office/drawing/2014/main" id="{C10AFB19-C5C2-403C-8D4F-28FB47E0C8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869437" y="2918733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0FA6555-B3FA-46A1-9A24-56472EA5D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44758" y="1609772"/>
              <a:ext cx="2158171" cy="2054530"/>
            </a:xfrm>
            <a:prstGeom prst="rect">
              <a:avLst/>
            </a:prstGeom>
          </p:spPr>
        </p:pic>
        <p:pic>
          <p:nvPicPr>
            <p:cNvPr id="19" name="Рисунок 18" descr="Изображение выглядит как человек, стена, женщина, внутренний&#10;&#10;Автоматически созданное описание">
              <a:extLst>
                <a:ext uri="{FF2B5EF4-FFF2-40B4-BE49-F238E27FC236}">
                  <a16:creationId xmlns:a16="http://schemas.microsoft.com/office/drawing/2014/main" id="{B26757C0-F065-4BF4-B5AB-D5C83CA99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4996" y="1609772"/>
              <a:ext cx="2005357" cy="1881562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7F590B7-8613-437E-A7CD-F952BF7C8A82}"/>
              </a:ext>
            </a:extLst>
          </p:cNvPr>
          <p:cNvGrpSpPr/>
          <p:nvPr/>
        </p:nvGrpSpPr>
        <p:grpSpPr>
          <a:xfrm>
            <a:off x="307068" y="1432868"/>
            <a:ext cx="1987491" cy="2169002"/>
            <a:chOff x="2925472" y="1834101"/>
            <a:chExt cx="1987491" cy="2169002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7E31A1A-82BB-4353-8BBA-CDC4D91D9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25472" y="2204627"/>
              <a:ext cx="1786283" cy="1798476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человек, внутренний, кровать&#10;&#10;Автоматически созданное описание">
              <a:extLst>
                <a:ext uri="{FF2B5EF4-FFF2-40B4-BE49-F238E27FC236}">
                  <a16:creationId xmlns:a16="http://schemas.microsoft.com/office/drawing/2014/main" id="{AEE8BD60-87EC-4D79-8C2D-07A8BD78A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824" y="1834101"/>
              <a:ext cx="1800139" cy="19770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2099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7628" y="308813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738" y="179903"/>
            <a:ext cx="4340225" cy="118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Наша команда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водителей и добровольцев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D8B5E1-4755-4A66-9B49-57F7823AB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197" y="520636"/>
            <a:ext cx="1813126" cy="1875113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6D602817-4150-4485-BC43-E04DE3EB10B4}"/>
              </a:ext>
            </a:extLst>
          </p:cNvPr>
          <p:cNvGrpSpPr/>
          <p:nvPr/>
        </p:nvGrpSpPr>
        <p:grpSpPr>
          <a:xfrm>
            <a:off x="3188487" y="4040155"/>
            <a:ext cx="2008838" cy="1817887"/>
            <a:chOff x="1195978" y="1244057"/>
            <a:chExt cx="1892203" cy="179142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7AC74C7-60AC-4919-BF19-E4E7D9D4B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6955" y="1578336"/>
              <a:ext cx="1791226" cy="1457144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DBB50F2-37F8-4D95-92C5-BD024A7A7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95978" y="1244057"/>
              <a:ext cx="1676190" cy="1457143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DA977E14-1B45-4CA6-8004-E1CAF5F6C8E7}"/>
              </a:ext>
            </a:extLst>
          </p:cNvPr>
          <p:cNvGrpSpPr/>
          <p:nvPr/>
        </p:nvGrpSpPr>
        <p:grpSpPr>
          <a:xfrm>
            <a:off x="240357" y="576783"/>
            <a:ext cx="2027850" cy="1829639"/>
            <a:chOff x="861075" y="3713583"/>
            <a:chExt cx="2112280" cy="1946218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C536611-496D-405B-AD3F-B48DB612E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1075" y="4202731"/>
              <a:ext cx="1792379" cy="1457070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AE06FB0A-A10B-45FE-84BD-8C5FA142D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9591" t="14949" r="27638" b="31045"/>
            <a:stretch/>
          </p:blipFill>
          <p:spPr>
            <a:xfrm>
              <a:off x="1017935" y="3713583"/>
              <a:ext cx="1955420" cy="1646107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504EE0F-FD33-4755-B02E-836548365151}"/>
              </a:ext>
            </a:extLst>
          </p:cNvPr>
          <p:cNvGrpSpPr/>
          <p:nvPr/>
        </p:nvGrpSpPr>
        <p:grpSpPr>
          <a:xfrm>
            <a:off x="714157" y="3237722"/>
            <a:ext cx="2027851" cy="1917773"/>
            <a:chOff x="3293255" y="3596449"/>
            <a:chExt cx="1974075" cy="1867372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3EEF7E4-57F1-4B96-897C-887E9E6BB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93255" y="4006751"/>
              <a:ext cx="1792379" cy="1457070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3B8E4D3-12E3-4FA6-83C7-431CCE4033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2012" t="5901" r="32385" b="72948"/>
            <a:stretch/>
          </p:blipFill>
          <p:spPr>
            <a:xfrm>
              <a:off x="3476105" y="3596449"/>
              <a:ext cx="1791225" cy="1620986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13435D23-474F-4967-A025-671A93BDC00B}"/>
              </a:ext>
            </a:extLst>
          </p:cNvPr>
          <p:cNvGrpSpPr/>
          <p:nvPr/>
        </p:nvGrpSpPr>
        <p:grpSpPr>
          <a:xfrm>
            <a:off x="5714979" y="3082648"/>
            <a:ext cx="1669491" cy="1935025"/>
            <a:chOff x="4740640" y="2534338"/>
            <a:chExt cx="2077623" cy="2358568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A36F58D5-6780-457E-BFD4-02C61CD00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40640" y="2810190"/>
              <a:ext cx="1918251" cy="2082716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0445CC0-CC4B-4188-B1B7-64E87D52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4056" t="10846" r="31224" b="19129"/>
            <a:stretch/>
          </p:blipFill>
          <p:spPr>
            <a:xfrm>
              <a:off x="5025884" y="2534338"/>
              <a:ext cx="1792379" cy="2100265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F67C020-2A8B-4D03-AC17-6E85E6338A90}"/>
              </a:ext>
            </a:extLst>
          </p:cNvPr>
          <p:cNvSpPr txBox="1"/>
          <p:nvPr/>
        </p:nvSpPr>
        <p:spPr>
          <a:xfrm>
            <a:off x="1645366" y="2509043"/>
            <a:ext cx="1944099" cy="369332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Сергей Новиков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257B9B-C9C0-4D2F-BF7C-24F1AC81452E}"/>
              </a:ext>
            </a:extLst>
          </p:cNvPr>
          <p:cNvSpPr txBox="1"/>
          <p:nvPr/>
        </p:nvSpPr>
        <p:spPr>
          <a:xfrm>
            <a:off x="4967997" y="2515404"/>
            <a:ext cx="1568479" cy="369332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Иван Петров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6D5DE9-317F-4538-817A-D6656AF6A71A}"/>
              </a:ext>
            </a:extLst>
          </p:cNvPr>
          <p:cNvSpPr txBox="1"/>
          <p:nvPr/>
        </p:nvSpPr>
        <p:spPr>
          <a:xfrm>
            <a:off x="324025" y="5265451"/>
            <a:ext cx="2027851" cy="369332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Павел Юровских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99E3CB-03FB-4C5F-A96A-3212ACE8EF5F}"/>
              </a:ext>
            </a:extLst>
          </p:cNvPr>
          <p:cNvSpPr txBox="1"/>
          <p:nvPr/>
        </p:nvSpPr>
        <p:spPr>
          <a:xfrm>
            <a:off x="3188487" y="6014521"/>
            <a:ext cx="2088497" cy="369332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Андрей Чебыкин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912AE0-47C7-44CA-A19A-98CB36F8F44F}"/>
              </a:ext>
            </a:extLst>
          </p:cNvPr>
          <p:cNvSpPr txBox="1"/>
          <p:nvPr/>
        </p:nvSpPr>
        <p:spPr>
          <a:xfrm>
            <a:off x="5618904" y="5203890"/>
            <a:ext cx="2187145" cy="369332"/>
          </a:xfrm>
          <a:prstGeom prst="rect">
            <a:avLst/>
          </a:prstGeom>
          <a:solidFill>
            <a:srgbClr val="3AB47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Евгений Давыдов</a:t>
            </a:r>
          </a:p>
        </p:txBody>
      </p:sp>
    </p:spTree>
    <p:extLst>
      <p:ext uri="{BB962C8B-B14F-4D97-AF65-F5344CB8AC3E}">
        <p14:creationId xmlns:p14="http://schemas.microsoft.com/office/powerpoint/2010/main" val="1046577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46" y="338524"/>
            <a:ext cx="676190" cy="6180952"/>
          </a:xfrm>
          <a:prstGeom prst="rect">
            <a:avLst/>
          </a:prstGeom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8048B48-133A-493B-B7BB-4441AC2B52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2884355"/>
              </p:ext>
            </p:extLst>
          </p:nvPr>
        </p:nvGraphicFramePr>
        <p:xfrm>
          <a:off x="1979568" y="182025"/>
          <a:ext cx="5707380" cy="419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639CDB9-A713-4A35-9699-95FE4445C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63322"/>
              </p:ext>
            </p:extLst>
          </p:nvPr>
        </p:nvGraphicFramePr>
        <p:xfrm>
          <a:off x="2574595" y="4871452"/>
          <a:ext cx="4666616" cy="958850"/>
        </p:xfrm>
        <a:graphic>
          <a:graphicData uri="http://schemas.openxmlformats.org/drawingml/2006/table">
            <a:tbl>
              <a:tblPr firstRow="1" firstCol="1" bandRow="1"/>
              <a:tblGrid>
                <a:gridCol w="2333308">
                  <a:extLst>
                    <a:ext uri="{9D8B030D-6E8A-4147-A177-3AD203B41FA5}">
                      <a16:colId xmlns:a16="http://schemas.microsoft.com/office/drawing/2014/main" val="226902736"/>
                    </a:ext>
                  </a:extLst>
                </a:gridCol>
                <a:gridCol w="2333308">
                  <a:extLst>
                    <a:ext uri="{9D8B030D-6E8A-4147-A177-3AD203B41FA5}">
                      <a16:colId xmlns:a16="http://schemas.microsoft.com/office/drawing/2014/main" val="2192622585"/>
                    </a:ext>
                  </a:extLst>
                </a:gridCol>
              </a:tblGrid>
              <a:tr h="18669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Источники средств в 2020 рублях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518468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Остаток с предыдущего года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650887"/>
                  </a:ext>
                </a:extLst>
              </a:tr>
              <a:tr h="199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Пожертвование частных лиц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153517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6891019"/>
                  </a:ext>
                </a:extLst>
              </a:tr>
              <a:tr h="199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6210" algn="l"/>
                        </a:tabLst>
                      </a:pPr>
                      <a:r>
                        <a:rPr lang="ru-RU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1480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220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928" y="226557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257" y="203571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Наши мероприятия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6300" y="5955629"/>
            <a:ext cx="5273105" cy="93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День красоты  для мам, воспитывающих детей с ОВЗ                       ( 06.03.2020)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B467D7-336E-42DF-92DF-2E1DD3C9A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54" y="478484"/>
            <a:ext cx="1774403" cy="2659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8C8132-70EF-427A-9917-43749F0FB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300" y="1395656"/>
            <a:ext cx="2732972" cy="1823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1A8604-5113-40EB-B6C5-A4B88D678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6862" y="1103959"/>
            <a:ext cx="2689082" cy="4030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6908DA-E74C-4660-A580-1485F64D7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353" y="3478188"/>
            <a:ext cx="3739893" cy="2495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285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55" y="186124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1887" y="46941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Наши мероприятия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796" y="6066778"/>
            <a:ext cx="6191607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2A625E"/>
                </a:solidFill>
                <a:latin typeface="Arial" panose="020B0604020202020204" pitchFamily="34" charset="0"/>
              </a:rPr>
              <a:t>Турнир по флэтболу для ребят из Введенского детского дома совместно с АНО «</a:t>
            </a:r>
            <a:r>
              <a:rPr lang="ru-RU" altLang="ru-RU" sz="2000" b="1" dirty="0" err="1">
                <a:solidFill>
                  <a:srgbClr val="2A625E"/>
                </a:solidFill>
                <a:latin typeface="Arial" panose="020B0604020202020204" pitchFamily="34" charset="0"/>
              </a:rPr>
              <a:t>Арсик</a:t>
            </a:r>
            <a:r>
              <a:rPr lang="ru-RU" altLang="ru-RU" sz="2000" b="1" dirty="0">
                <a:solidFill>
                  <a:srgbClr val="2A625E"/>
                </a:solidFill>
                <a:latin typeface="Arial" panose="020B0604020202020204" pitchFamily="34" charset="0"/>
              </a:rPr>
              <a:t>»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5CCC3E-D246-4048-9F86-2019178BB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902" y="719069"/>
            <a:ext cx="5029543" cy="2512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6A28C5-171C-44E3-985A-A19C60F4B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930" y="3507240"/>
            <a:ext cx="4877029" cy="2512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4057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636" y="338524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1793" y="74322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Наши мероприятия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796" y="6066778"/>
            <a:ext cx="6191607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2A625E"/>
                </a:solidFill>
                <a:latin typeface="Arial" panose="020B0604020202020204" pitchFamily="34" charset="0"/>
              </a:rPr>
              <a:t>Акция " Рождественский подарок " для ребят  коррекционной школы №8, обучающихся  дома.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DEFE34-8119-4EA5-90C9-C80A45CEA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82" y="887964"/>
            <a:ext cx="2524948" cy="4477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886C994-E092-4713-AEF5-B1674E68A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722" y="737897"/>
            <a:ext cx="4237635" cy="2388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B8B59B-A347-4A84-8AEA-98E6D0071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722" y="3429000"/>
            <a:ext cx="4237635" cy="2388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44947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71" y="387059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7" y="387059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Наши мероприятия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973" y="1012535"/>
            <a:ext cx="3197746" cy="171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2A625E"/>
                </a:solidFill>
                <a:latin typeface="Arial" panose="020B0604020202020204" pitchFamily="34" charset="0"/>
              </a:rPr>
              <a:t>Рождественский семейный праздник, для ребят с особенностями развития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34170E-D7E4-4A37-8571-D49817A65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81" y="1281431"/>
            <a:ext cx="4395505" cy="219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Изображение выглядит как текст, пол, внутренний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AEA921BF-E9A2-4740-BD6E-C78F6F13A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15" y="2821034"/>
            <a:ext cx="2906994" cy="35245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43BFAD-C1DE-4608-AFC8-9B5E1C73ABCA}"/>
              </a:ext>
            </a:extLst>
          </p:cNvPr>
          <p:cNvSpPr txBox="1"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 err="1">
                <a:effectLst/>
                <a:latin typeface="-apple-system"/>
                <a:hlinkClick r:id="rId5"/>
              </a:rPr>
              <a:t>om</a:t>
            </a:r>
            <a:r>
              <a:rPr lang="ru-RU" b="0" i="0" u="none" strike="noStrike" dirty="0">
                <a:effectLst/>
                <a:latin typeface="-apple-system"/>
                <a:hlinkClick r:id="rId5"/>
              </a:rPr>
              <a:t>/public178162286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257056-3E7F-421F-B0C5-E868A779B616}"/>
              </a:ext>
            </a:extLst>
          </p:cNvPr>
          <p:cNvSpPr txBox="1"/>
          <p:nvPr/>
        </p:nvSpPr>
        <p:spPr>
          <a:xfrm>
            <a:off x="1079638" y="437190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2A625E"/>
                </a:solidFill>
                <a:latin typeface="Arial" panose="020B0604020202020204" pitchFamily="34" charset="0"/>
              </a:rPr>
              <a:t>Благотворительная акция «Письмо маме»</a:t>
            </a:r>
          </a:p>
        </p:txBody>
      </p:sp>
    </p:spTree>
    <p:extLst>
      <p:ext uri="{BB962C8B-B14F-4D97-AF65-F5344CB8AC3E}">
        <p14:creationId xmlns:p14="http://schemas.microsoft.com/office/powerpoint/2010/main" val="855066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636" y="186124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74" y="279596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Наши мероприятия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796" y="5952929"/>
            <a:ext cx="6191607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2A625E"/>
                </a:solidFill>
                <a:latin typeface="Arial" panose="020B0604020202020204" pitchFamily="34" charset="0"/>
              </a:rPr>
              <a:t>Рождественский спектакль для ребят из коррекционной школе №8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E35167-468C-48BA-859E-CC16A76F7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685" y="931721"/>
            <a:ext cx="3965055" cy="1981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33514A-7869-4B89-A932-770F2E4FC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774" y="3319711"/>
            <a:ext cx="4583585" cy="2269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0752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636" y="186124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42" y="189774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Наши мероприятия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796" y="6232525"/>
            <a:ext cx="6191607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2A625E"/>
                </a:solidFill>
                <a:latin typeface="Arial" panose="020B0604020202020204" pitchFamily="34" charset="0"/>
              </a:rPr>
              <a:t>Встречи с ребятами коррекционной школы №8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1483E1-0A3C-4A6B-8DAE-BDF257396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68" y="748970"/>
            <a:ext cx="3458547" cy="2593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63E715-B9C5-4E0F-9943-655DE913F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1" y="3742353"/>
            <a:ext cx="4506686" cy="2251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445D6D-FF4B-4BCD-8D8D-7BC4EDF42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684" y="784308"/>
            <a:ext cx="2376531" cy="4756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2794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636" y="186124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66" y="483230"/>
            <a:ext cx="43402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Наши мероприятия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110" y="5452188"/>
            <a:ext cx="6286587" cy="101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2A625E"/>
                </a:solidFill>
                <a:latin typeface="Arial" panose="020B0604020202020204" pitchFamily="34" charset="0"/>
              </a:rPr>
              <a:t> На выставке "Внутри человека" с ребятами Введенского детского дома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93644F-53CC-45DB-99E7-AF5962D23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30" y="1405812"/>
            <a:ext cx="7488769" cy="3741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EB4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60088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636" y="186124"/>
            <a:ext cx="676190" cy="6180952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0EF77E87-7174-4A93-A19A-DD5A5C96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1850" y="202851"/>
            <a:ext cx="5500300" cy="400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2A625E"/>
                </a:solidFill>
                <a:effectLst/>
                <a:latin typeface="Arial" panose="020B0604020202020204" pitchFamily="34" charset="0"/>
              </a:rPr>
              <a:t>Наши </a:t>
            </a:r>
            <a:r>
              <a:rPr lang="ru-RU" altLang="ru-RU" sz="2400" b="1" dirty="0">
                <a:solidFill>
                  <a:srgbClr val="2A625E"/>
                </a:solidFill>
                <a:latin typeface="Arial" panose="020B0604020202020204" pitchFamily="34" charset="0"/>
              </a:rPr>
              <a:t>достижения и партнёры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110" y="5452188"/>
            <a:ext cx="960825" cy="101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5E3596-E6E8-4C82-BA2E-19FC14F81949}"/>
              </a:ext>
            </a:extLst>
          </p:cNvPr>
          <p:cNvSpPr txBox="1"/>
          <p:nvPr/>
        </p:nvSpPr>
        <p:spPr>
          <a:xfrm>
            <a:off x="156622" y="590268"/>
            <a:ext cx="7763045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A625E"/>
                </a:solidFill>
                <a:latin typeface="Arial" panose="020B0604020202020204" pitchFamily="34" charset="0"/>
              </a:rPr>
              <a:t>Одно из лучших достижений прошедшего года:</a:t>
            </a:r>
          </a:p>
          <a:p>
            <a:pPr algn="ctr"/>
            <a:r>
              <a:rPr lang="ru-RU" b="1" dirty="0">
                <a:solidFill>
                  <a:srgbClr val="2A625E"/>
                </a:solidFill>
                <a:latin typeface="Arial" panose="020B0604020202020204" pitchFamily="34" charset="0"/>
              </a:rPr>
              <a:t>мы приобрели новых друзей и партнеров, посотрудничали  уже с знакомыми организациями и провели несколько совместных проектов. </a:t>
            </a:r>
          </a:p>
          <a:p>
            <a:pPr algn="ctr"/>
            <a:r>
              <a:rPr lang="ru-RU" b="1" dirty="0">
                <a:solidFill>
                  <a:srgbClr val="2A625E"/>
                </a:solidFill>
                <a:latin typeface="Arial" panose="020B0604020202020204" pitchFamily="34" charset="0"/>
              </a:rPr>
              <a:t>Знакомьтесь: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Наш постоянный партнёр с новым проектом Центр Всестороннего развития  "МЫ ВМЕСТЕ" 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https://vk.com/kurgan_dressirovka</a:t>
            </a:r>
            <a:endParaRPr lang="ru-RU" sz="1600" b="1" dirty="0">
              <a:solidFill>
                <a:srgbClr val="2A625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АНО "Агентство развития социальных инициатив и </a:t>
            </a:r>
            <a:r>
              <a:rPr lang="ru-RU" sz="1600" b="1" dirty="0" err="1">
                <a:solidFill>
                  <a:srgbClr val="2A625E"/>
                </a:solidFill>
                <a:latin typeface="Arial" panose="020B0604020202020204" pitchFamily="34" charset="0"/>
              </a:rPr>
              <a:t>коммуникаций"https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://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vk.com/</a:t>
            </a:r>
            <a:r>
              <a:rPr lang="ru-RU" sz="1600" b="1" dirty="0" err="1">
                <a:solidFill>
                  <a:srgbClr val="2A625E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nkoarsik</a:t>
            </a:r>
            <a:endParaRPr lang="ru-RU" sz="1600" b="1" dirty="0">
              <a:solidFill>
                <a:srgbClr val="2A625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Общественная организация инвалидов «Всероссийское общество глухих» 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https://vk.com/kurganvog45</a:t>
            </a:r>
            <a:endParaRPr lang="ru-RU" sz="1600" b="1" dirty="0">
              <a:solidFill>
                <a:srgbClr val="2A625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Детская общественная организация Курганской области «Открытый мир» 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https://vk.com/openworld45</a:t>
            </a:r>
            <a:endParaRPr lang="ru-RU" sz="1600" b="1" dirty="0">
              <a:solidFill>
                <a:srgbClr val="2A625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Областная общественная организация инвалидов "Диабетическое общество Курганской </a:t>
            </a:r>
            <a:r>
              <a:rPr lang="ru-RU" sz="1600" b="1" dirty="0" err="1">
                <a:solidFill>
                  <a:srgbClr val="2A625E"/>
                </a:solidFill>
                <a:latin typeface="Arial" panose="020B0604020202020204" pitchFamily="34" charset="0"/>
              </a:rPr>
              <a:t>области"https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://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vk.com/diabet_45</a:t>
            </a:r>
            <a:endParaRPr lang="ru-RU" sz="1600" b="1" dirty="0">
              <a:solidFill>
                <a:srgbClr val="2A625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Благотворительный фонд "Вместе с </a:t>
            </a:r>
            <a:r>
              <a:rPr lang="ru-RU" sz="1600" b="1" dirty="0" err="1">
                <a:solidFill>
                  <a:srgbClr val="2A625E"/>
                </a:solidFill>
                <a:latin typeface="Arial" panose="020B0604020202020204" pitchFamily="34" charset="0"/>
              </a:rPr>
              <a:t>нами"https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</a:rPr>
              <a:t>://</a:t>
            </a:r>
            <a:r>
              <a:rPr lang="ru-RU" sz="1600" b="1" dirty="0">
                <a:solidFill>
                  <a:srgbClr val="2A625E"/>
                </a:solidFill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vk.com/public178162286</a:t>
            </a:r>
            <a:endParaRPr lang="ru-RU" sz="1600" b="1" dirty="0">
              <a:solidFill>
                <a:srgbClr val="2A625E"/>
              </a:solidFill>
              <a:latin typeface="Arial" panose="020B0604020202020204" pitchFamily="34" charset="0"/>
            </a:endParaRPr>
          </a:p>
          <a:p>
            <a:pPr algn="ctr"/>
            <a:endParaRPr lang="ru-RU" b="0" i="0" u="none" strike="noStrike" dirty="0">
              <a:effectLst/>
              <a:latin typeface="-apple-system"/>
            </a:endParaRPr>
          </a:p>
          <a:p>
            <a:pPr algn="ctr"/>
            <a:endParaRPr lang="ru-RU" dirty="0">
              <a:latin typeface="-apple-system"/>
            </a:endParaRPr>
          </a:p>
          <a:p>
            <a:pPr algn="ctr"/>
            <a:endParaRPr lang="ru-RU" b="0" i="0" u="none" strike="noStrike" dirty="0">
              <a:effectLst/>
              <a:latin typeface="-apple-system"/>
            </a:endParaRPr>
          </a:p>
          <a:p>
            <a:pPr algn="ctr"/>
            <a:endParaRPr lang="ru-RU" dirty="0">
              <a:solidFill>
                <a:srgbClr val="000000"/>
              </a:solidFill>
              <a:latin typeface="-apple-system"/>
            </a:endParaRP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E4CEA3-15C1-424B-9C40-918B9E04B8B4}"/>
              </a:ext>
            </a:extLst>
          </p:cNvPr>
          <p:cNvSpPr/>
          <p:nvPr/>
        </p:nvSpPr>
        <p:spPr>
          <a:xfrm>
            <a:off x="6172945" y="5050226"/>
            <a:ext cx="2026691" cy="1604923"/>
          </a:xfrm>
          <a:prstGeom prst="rect">
            <a:avLst/>
          </a:prstGeom>
          <a:solidFill>
            <a:srgbClr val="3AB4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Изображение выглядит как текст, знак, читает, продажа&#10;&#10;Автоматически созданное описание">
            <a:extLst>
              <a:ext uri="{FF2B5EF4-FFF2-40B4-BE49-F238E27FC236}">
                <a16:creationId xmlns:a16="http://schemas.microsoft.com/office/drawing/2014/main" id="{D344EAC8-4E96-45C4-9704-D8B813D21F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341" y="4736073"/>
            <a:ext cx="1859326" cy="1726511"/>
          </a:xfrm>
          <a:prstGeom prst="rect">
            <a:avLst/>
          </a:prstGeom>
          <a:ln>
            <a:solidFill>
              <a:srgbClr val="2A625E"/>
            </a:solidFill>
          </a:ln>
        </p:spPr>
      </p:pic>
    </p:spTree>
    <p:extLst>
      <p:ext uri="{BB962C8B-B14F-4D97-AF65-F5344CB8AC3E}">
        <p14:creationId xmlns:p14="http://schemas.microsoft.com/office/powerpoint/2010/main" val="2342286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0ADF43-6BEB-42C2-B7B1-65184963B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404" y="1944277"/>
            <a:ext cx="2536556" cy="361771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BAA4B1-2B03-4239-AFBF-9403114ECC80}"/>
              </a:ext>
            </a:extLst>
          </p:cNvPr>
          <p:cNvSpPr/>
          <p:nvPr/>
        </p:nvSpPr>
        <p:spPr>
          <a:xfrm>
            <a:off x="268174" y="186124"/>
            <a:ext cx="1977080" cy="3090476"/>
          </a:xfrm>
          <a:prstGeom prst="rect">
            <a:avLst/>
          </a:prstGeom>
          <a:solidFill>
            <a:srgbClr val="3AB4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4E1A5C-6F1B-4815-9C9A-3AB0899E1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636" y="186124"/>
            <a:ext cx="676190" cy="6180952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A7054A17-6DDA-4539-AB2F-1B0713F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295" y="5486987"/>
            <a:ext cx="6286587" cy="101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4" descr="https://sun9-61.userapi.com/impg/w5BIRbQ3Jn3YEhTOEBSUzIHguAVCoff8Zp3tSw/p5M2gnAyDpc.jpg?size=2560x1708&amp;quality=96&amp;sign=f79d2079a3ed887b537fd61c213b4f79&amp;type=album">
            <a:extLst>
              <a:ext uri="{FF2B5EF4-FFF2-40B4-BE49-F238E27FC236}">
                <a16:creationId xmlns:a16="http://schemas.microsoft.com/office/drawing/2014/main" id="{C10AFB19-C5C2-403C-8D4F-28FB47E0C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Изображение выглядит как человек, потолок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51EEC43D-CA4F-4876-8E8F-EC250DEDB7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933" y="2054079"/>
            <a:ext cx="2298357" cy="3398109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D059578-ADE8-47BE-97C0-94948302C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16" y="129234"/>
            <a:ext cx="2063577" cy="30335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C259D9-7F85-4EFA-ACE7-8BC32A7DAE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380" y="274537"/>
            <a:ext cx="1858811" cy="26505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7327ED-9D4F-42D3-9B86-DDC8F0EF7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331" y="129234"/>
            <a:ext cx="1977080" cy="26505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BD3413-0595-47D3-90B8-2791D8213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484" y="3529544"/>
            <a:ext cx="2190707" cy="3124452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1027FE2-5317-4191-9667-70098EE82F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867" y="3193592"/>
            <a:ext cx="2270321" cy="30465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06F1C7-5E27-4A81-B6AB-0229184A2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75" y="3961887"/>
            <a:ext cx="2013914" cy="2651990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CCE377B-A13D-49EA-9AF0-983032DAC1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23" y="3581400"/>
            <a:ext cx="2298357" cy="258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84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954B3D-C882-4F03-8824-77D6D8F19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68" y="95193"/>
            <a:ext cx="5873495" cy="628571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B8B7E273-5837-49CF-8977-3C0E64F26993}"/>
              </a:ext>
            </a:extLst>
          </p:cNvPr>
          <p:cNvSpPr/>
          <p:nvPr/>
        </p:nvSpPr>
        <p:spPr>
          <a:xfrm rot="979167">
            <a:off x="1017117" y="646115"/>
            <a:ext cx="7667851" cy="5901671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3AB47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 Black" panose="020B0A04020102020204" pitchFamily="34" charset="0"/>
              </a:rPr>
              <a:t>Дорогие друзья, чтобы быть в курсе наших событий, пожалуйста, присоединяйтесь к нам </a:t>
            </a:r>
            <a:r>
              <a:rPr lang="ru-RU" sz="1600" dirty="0" err="1">
                <a:latin typeface="Arial Black" panose="020B0A04020102020204" pitchFamily="34" charset="0"/>
              </a:rPr>
              <a:t>Вконтакте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en-US" sz="1600" dirty="0">
                <a:latin typeface="Arial Black" panose="020B0A04020102020204" pitchFamily="34" charset="0"/>
              </a:rPr>
              <a:t>https://vk.com/planeta7ya</a:t>
            </a:r>
            <a:endParaRPr lang="ru-RU" sz="1600" dirty="0">
              <a:latin typeface="Arial Black" panose="020B0A04020102020204" pitchFamily="34" charset="0"/>
            </a:endParaRPr>
          </a:p>
          <a:p>
            <a:pPr algn="ctr"/>
            <a:r>
              <a:rPr lang="ru-RU" sz="1600" dirty="0">
                <a:latin typeface="Arial Black" panose="020B0A04020102020204" pitchFamily="34" charset="0"/>
              </a:rPr>
              <a:t>Инстаграмм </a:t>
            </a:r>
            <a:r>
              <a:rPr lang="en-US" sz="1600" dirty="0">
                <a:latin typeface="Arial Black" panose="020B0A04020102020204" pitchFamily="34" charset="0"/>
              </a:rPr>
              <a:t>www.instagram.com/planeta_7ya</a:t>
            </a:r>
            <a:endParaRPr lang="ru-RU" sz="1600" dirty="0">
              <a:latin typeface="Arial Black" panose="020B0A04020102020204" pitchFamily="34" charset="0"/>
            </a:endParaRPr>
          </a:p>
          <a:p>
            <a:pPr algn="ctr"/>
            <a:r>
              <a:rPr lang="ru-RU" sz="1600" dirty="0">
                <a:latin typeface="Arial Black" panose="020B0A04020102020204" pitchFamily="34" charset="0"/>
              </a:rPr>
              <a:t>На сайте: </a:t>
            </a:r>
            <a:r>
              <a:rPr lang="en-US" sz="1600" dirty="0">
                <a:latin typeface="Arial Black" panose="020B0A04020102020204" pitchFamily="34" charset="0"/>
              </a:rPr>
              <a:t>http://planeta7ya.ru</a:t>
            </a:r>
            <a:endParaRPr lang="ru-RU" sz="1600" dirty="0"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  <a:p>
            <a:pPr algn="ctr"/>
            <a:r>
              <a:rPr lang="ru-RU" sz="1600" dirty="0">
                <a:latin typeface="Arial Black" panose="020B0A04020102020204" pitchFamily="34" charset="0"/>
              </a:rPr>
              <a:t>Мы открыты к сотрудничеству!</a:t>
            </a:r>
          </a:p>
          <a:p>
            <a:pPr algn="ctr"/>
            <a:r>
              <a:rPr lang="ru-RU" sz="1600" dirty="0">
                <a:latin typeface="Arial Black" panose="020B0A04020102020204" pitchFamily="34" charset="0"/>
              </a:rPr>
              <a:t>Вместе легко делать добро!</a:t>
            </a: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052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32F8DB-E30D-4B72-8869-0A0DAB6F3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1400"/>
            <a:ext cx="9144000" cy="23876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87848B-B34C-420E-B644-32D198BAC7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Oblozhka2">
            <a:extLst>
              <a:ext uri="{FF2B5EF4-FFF2-40B4-BE49-F238E27FC236}">
                <a16:creationId xmlns:a16="http://schemas.microsoft.com/office/drawing/2014/main" id="{3D396D05-9F3D-4379-94C0-BBF013370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51772" cy="689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EB47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AF1C43-CDCE-41E1-B64F-8B5C8390CCB8}"/>
              </a:ext>
            </a:extLst>
          </p:cNvPr>
          <p:cNvSpPr txBox="1"/>
          <p:nvPr/>
        </p:nvSpPr>
        <p:spPr>
          <a:xfrm>
            <a:off x="172994" y="4959818"/>
            <a:ext cx="7203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43A68-2486-451C-A997-1B0EBAF9D732}"/>
              </a:ext>
            </a:extLst>
          </p:cNvPr>
          <p:cNvSpPr txBox="1"/>
          <p:nvPr/>
        </p:nvSpPr>
        <p:spPr>
          <a:xfrm>
            <a:off x="1238765" y="545196"/>
            <a:ext cx="666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Благодарим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B2AE1C-40B5-41F2-8EA2-AF1A33694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13" y="3836628"/>
            <a:ext cx="4401832" cy="26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42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</TotalTime>
  <Words>574</Words>
  <Application>Microsoft Office PowerPoint</Application>
  <PresentationFormat>Экран (4:3)</PresentationFormat>
  <Paragraphs>94</Paragraphs>
  <Slides>19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-apple-system</vt:lpstr>
      <vt:lpstr>Arial</vt:lpstr>
      <vt:lpstr>Arial Black</vt:lpstr>
      <vt:lpstr>Calibri</vt:lpstr>
      <vt:lpstr>Calibri Light</vt:lpstr>
      <vt:lpstr>FreeSetWebLight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Елена Новикова</cp:lastModifiedBy>
  <cp:revision>30</cp:revision>
  <dcterms:created xsi:type="dcterms:W3CDTF">2021-09-26T13:01:37Z</dcterms:created>
  <dcterms:modified xsi:type="dcterms:W3CDTF">2021-09-27T11:00:36Z</dcterms:modified>
</cp:coreProperties>
</file>